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4224000" cy="20104100"/>
  <p:notesSz cx="142240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648" y="-43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66800" y="6232271"/>
            <a:ext cx="12090400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33600" y="11258296"/>
            <a:ext cx="9956800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1200" y="4623943"/>
            <a:ext cx="618744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25360" y="4623943"/>
            <a:ext cx="618744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1200" y="804164"/>
            <a:ext cx="12801600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1200" y="4623943"/>
            <a:ext cx="1280160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36160" y="18696814"/>
            <a:ext cx="455168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11200" y="18696814"/>
            <a:ext cx="327152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41280" y="18696814"/>
            <a:ext cx="327152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mailto:presenting.author@email.com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hyperlink" Target="http://www.aaae-africa.org/" TargetMode="External"/><Relationship Id="rId4" Type="http://schemas.openxmlformats.org/officeDocument/2006/relationships/hyperlink" Target="http://www.aaae-africa.event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641575"/>
              </p:ext>
            </p:extLst>
          </p:nvPr>
        </p:nvGraphicFramePr>
        <p:xfrm>
          <a:off x="422912" y="200660"/>
          <a:ext cx="13373734" cy="2420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45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82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6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041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FFFFFF"/>
                      </a:solidFill>
                      <a:prstDash val="lgDash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835" marR="199390" algn="ctr">
                        <a:lnSpc>
                          <a:spcPct val="100000"/>
                        </a:lnSpc>
                        <a:spcBef>
                          <a:spcPts val="520"/>
                        </a:spcBef>
                        <a:tabLst>
                          <a:tab pos="4155440" algn="l"/>
                          <a:tab pos="5904865" algn="l"/>
                          <a:tab pos="6087745" algn="l"/>
                        </a:tabLst>
                      </a:pPr>
                      <a:r>
                        <a:rPr lang="en-GB" sz="1800" b="1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8TH</a:t>
                      </a:r>
                      <a:r>
                        <a:rPr lang="en-GB" sz="1800" b="1" spc="-55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800" b="1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ACAE</a:t>
                      </a:r>
                      <a:r>
                        <a:rPr lang="en-GB" sz="1800" b="1" spc="-55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800" b="1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lang="en-GB" sz="1800" b="1" spc="-55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800" b="1" spc="-20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IFPRI-</a:t>
                      </a:r>
                      <a:r>
                        <a:rPr lang="en-GB" sz="1800" b="1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AFRICA</a:t>
                      </a:r>
                      <a:r>
                        <a:rPr lang="en-GB" sz="1800" b="1" spc="-50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800" b="1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CONFERENCE</a:t>
                      </a:r>
                      <a:endParaRPr lang="en-GB" sz="1400" b="1" spc="0" dirty="0">
                        <a:solidFill>
                          <a:srgbClr val="008000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03835" marR="199390" algn="ctr">
                        <a:lnSpc>
                          <a:spcPct val="100000"/>
                        </a:lnSpc>
                        <a:spcBef>
                          <a:spcPts val="520"/>
                        </a:spcBef>
                        <a:tabLst>
                          <a:tab pos="4155440" algn="l"/>
                          <a:tab pos="5904865" algn="l"/>
                          <a:tab pos="6087745" algn="l"/>
                        </a:tabLst>
                      </a:pPr>
                      <a:r>
                        <a:rPr sz="1200" spc="6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22–</a:t>
                      </a:r>
                      <a:r>
                        <a:rPr sz="1200" spc="8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25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September</a:t>
                      </a:r>
                      <a:r>
                        <a:rPr sz="1200" spc="8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2026</a:t>
                      </a:r>
                      <a:endParaRPr lang="en-US" sz="1200" dirty="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03835" marR="199390" algn="ctr">
                        <a:lnSpc>
                          <a:spcPct val="100000"/>
                        </a:lnSpc>
                        <a:spcBef>
                          <a:spcPts val="520"/>
                        </a:spcBef>
                        <a:tabLst>
                          <a:tab pos="4155440" algn="l"/>
                          <a:tab pos="5904865" algn="l"/>
                          <a:tab pos="6087745" algn="l"/>
                        </a:tabLst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Nairobi,</a:t>
                      </a:r>
                      <a:r>
                        <a:rPr sz="1200" spc="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Kenya</a:t>
                      </a:r>
                      <a:endParaRPr sz="1200" dirty="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R="1270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i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Smart</a:t>
                      </a:r>
                      <a:r>
                        <a:rPr sz="1400" i="1" spc="3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Agriculture:</a:t>
                      </a:r>
                      <a:r>
                        <a:rPr sz="1400" i="1" spc="4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Innovation,</a:t>
                      </a:r>
                      <a:r>
                        <a:rPr sz="1400" i="1" spc="4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Digital</a:t>
                      </a:r>
                      <a:r>
                        <a:rPr sz="1400" i="1" spc="4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Transformation,</a:t>
                      </a:r>
                      <a:r>
                        <a:rPr sz="1400" i="1" spc="4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1400" i="1" spc="4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Trade</a:t>
                      </a:r>
                      <a:r>
                        <a:rPr sz="1400" i="1" spc="4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for</a:t>
                      </a:r>
                      <a:r>
                        <a:rPr sz="1400" i="1" spc="4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i="1" spc="4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Climate-Challenged</a:t>
                      </a:r>
                      <a:r>
                        <a:rPr sz="1400" i="1" spc="4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1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Africa</a:t>
                      </a:r>
                      <a:endParaRPr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115570" marR="115570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lang="en-US" sz="24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[</a:t>
                      </a:r>
                      <a:r>
                        <a:rPr sz="24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YOUR</a:t>
                      </a:r>
                      <a:r>
                        <a:rPr sz="2400" b="1" spc="-2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POSTER</a:t>
                      </a:r>
                      <a:r>
                        <a:rPr sz="2400" b="1" spc="-15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TITLE</a:t>
                      </a:r>
                      <a:r>
                        <a:rPr sz="2400" b="1" spc="-2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GOES</a:t>
                      </a:r>
                      <a:r>
                        <a:rPr sz="2400" b="1" spc="-15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HERE</a:t>
                      </a:r>
                      <a:r>
                        <a:rPr sz="2400" b="1" spc="-2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— </a:t>
                      </a:r>
                      <a:r>
                        <a:rPr sz="24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KEEP</a:t>
                      </a:r>
                      <a:r>
                        <a:rPr sz="2400" b="1" spc="-35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IT</a:t>
                      </a:r>
                      <a:r>
                        <a:rPr sz="2400" b="1" spc="-2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SHORT</a:t>
                      </a:r>
                      <a:r>
                        <a:rPr sz="2400" b="1" spc="-2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2400" b="1" spc="-2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COMPELLING</a:t>
                      </a:r>
                      <a:r>
                        <a:rPr lang="en-US" sz="24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]</a:t>
                      </a:r>
                      <a:r>
                        <a:rPr sz="2400" b="1" spc="-15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sz="240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9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[First</a:t>
                      </a:r>
                      <a:r>
                        <a:rPr sz="1900" b="1" spc="4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A.</a:t>
                      </a:r>
                      <a:r>
                        <a:rPr sz="1900" b="1" spc="4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Author]</a:t>
                      </a:r>
                      <a:r>
                        <a:rPr sz="13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¹</a:t>
                      </a:r>
                      <a:r>
                        <a:rPr sz="19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1900" b="1" spc="4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[Second</a:t>
                      </a:r>
                      <a:r>
                        <a:rPr sz="1900" b="1" spc="4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B.</a:t>
                      </a:r>
                      <a:r>
                        <a:rPr sz="1900" b="1" spc="4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Author]</a:t>
                      </a:r>
                      <a:r>
                        <a:rPr sz="13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²</a:t>
                      </a:r>
                      <a:r>
                        <a:rPr sz="19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1900" b="1" spc="4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[Third</a:t>
                      </a:r>
                      <a:r>
                        <a:rPr sz="1900" b="1" spc="4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C.</a:t>
                      </a:r>
                      <a:r>
                        <a:rPr sz="1900" b="1" spc="4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b="1" spc="-1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Author]</a:t>
                      </a:r>
                      <a:r>
                        <a:rPr sz="1300" b="1" spc="-1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¹</a:t>
                      </a:r>
                      <a:endParaRPr sz="13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R="5715" algn="ctr">
                        <a:lnSpc>
                          <a:spcPct val="100000"/>
                        </a:lnSpc>
                        <a:tabLst>
                          <a:tab pos="2623185" algn="l"/>
                          <a:tab pos="5257165" algn="l"/>
                        </a:tabLst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¹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[Department,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Institution,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Country]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	²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[Department,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Institution,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Country]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  <a:latin typeface="MingLiU_HKSCS-ExtB"/>
                          <a:cs typeface="MingLiU_HKSCS-ExtB"/>
                        </a:rPr>
                        <a:t>✉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presenting.author@email.com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]</a:t>
                      </a:r>
                      <a:endParaRPr sz="1200" dirty="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</a:txBody>
                  <a:tcPr marL="0" marR="0" marT="66040" marB="0">
                    <a:lnL w="6350">
                      <a:solidFill>
                        <a:srgbClr val="FFFFFF"/>
                      </a:solidFill>
                      <a:prstDash val="lgDash"/>
                    </a:lnL>
                    <a:lnR w="6350">
                      <a:solidFill>
                        <a:srgbClr val="FFFFFF"/>
                      </a:solidFill>
                      <a:prstDash val="lgDash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endParaRPr sz="12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412115">
                        <a:lnSpc>
                          <a:spcPct val="100000"/>
                        </a:lnSpc>
                      </a:pPr>
                      <a:endParaRPr sz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lgDash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4952069" y="3654706"/>
            <a:ext cx="4318000" cy="1631314"/>
          </a:xfrm>
          <a:custGeom>
            <a:avLst/>
            <a:gdLst/>
            <a:ahLst/>
            <a:cxnLst/>
            <a:rect l="l" t="t" r="r" b="b"/>
            <a:pathLst>
              <a:path w="4318000" h="1631314">
                <a:moveTo>
                  <a:pt x="4317700" y="0"/>
                </a:moveTo>
                <a:lnTo>
                  <a:pt x="0" y="0"/>
                </a:lnTo>
                <a:lnTo>
                  <a:pt x="0" y="1631104"/>
                </a:lnTo>
                <a:lnTo>
                  <a:pt x="4317700" y="1631104"/>
                </a:lnTo>
                <a:lnTo>
                  <a:pt x="4317700" y="0"/>
                </a:lnTo>
                <a:close/>
              </a:path>
            </a:pathLst>
          </a:custGeom>
          <a:solidFill>
            <a:srgbClr val="F0F7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5756" y="19144628"/>
            <a:ext cx="13375005" cy="396240"/>
          </a:xfrm>
          <a:custGeom>
            <a:avLst/>
            <a:gdLst/>
            <a:ahLst/>
            <a:cxnLst/>
            <a:rect l="l" t="t" r="r" b="b"/>
            <a:pathLst>
              <a:path w="13375005" h="396240">
                <a:moveTo>
                  <a:pt x="13374822" y="0"/>
                </a:moveTo>
                <a:lnTo>
                  <a:pt x="0" y="0"/>
                </a:lnTo>
                <a:lnTo>
                  <a:pt x="0" y="395771"/>
                </a:lnTo>
                <a:lnTo>
                  <a:pt x="13374822" y="395771"/>
                </a:lnTo>
                <a:lnTo>
                  <a:pt x="13374822" y="0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5023349" y="4593285"/>
            <a:ext cx="4175760" cy="199390"/>
            <a:chOff x="5023349" y="4593285"/>
            <a:chExt cx="4175760" cy="199390"/>
          </a:xfrm>
        </p:grpSpPr>
        <p:sp>
          <p:nvSpPr>
            <p:cNvPr id="6" name="object 6"/>
            <p:cNvSpPr/>
            <p:nvPr/>
          </p:nvSpPr>
          <p:spPr>
            <a:xfrm>
              <a:off x="5023349" y="4593285"/>
              <a:ext cx="4175760" cy="199390"/>
            </a:xfrm>
            <a:custGeom>
              <a:avLst/>
              <a:gdLst/>
              <a:ahLst/>
              <a:cxnLst/>
              <a:rect l="l" t="t" r="r" b="b"/>
              <a:pathLst>
                <a:path w="4175759" h="199389">
                  <a:moveTo>
                    <a:pt x="4175437" y="0"/>
                  </a:moveTo>
                  <a:lnTo>
                    <a:pt x="0" y="0"/>
                  </a:lnTo>
                  <a:lnTo>
                    <a:pt x="0" y="199228"/>
                  </a:lnTo>
                  <a:lnTo>
                    <a:pt x="4175437" y="199228"/>
                  </a:lnTo>
                  <a:lnTo>
                    <a:pt x="4175437" y="0"/>
                  </a:lnTo>
                  <a:close/>
                </a:path>
              </a:pathLst>
            </a:custGeom>
            <a:solidFill>
              <a:srgbClr val="EDF2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78144" y="4698678"/>
              <a:ext cx="53975" cy="73025"/>
            </a:xfrm>
            <a:prstGeom prst="rect">
              <a:avLst/>
            </a:prstGeom>
          </p:spPr>
        </p:pic>
      </p:grp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681283"/>
              </p:ext>
            </p:extLst>
          </p:nvPr>
        </p:nvGraphicFramePr>
        <p:xfrm>
          <a:off x="421719" y="3027943"/>
          <a:ext cx="13370559" cy="16065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2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430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01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476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690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74486">
                <a:tc gridSpan="2"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</a:t>
                      </a:r>
                      <a:r>
                        <a:rPr sz="1850" b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INTRODUCTION</a:t>
                      </a:r>
                      <a:r>
                        <a:rPr sz="1850" b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&amp;</a:t>
                      </a:r>
                      <a:r>
                        <a:rPr sz="1850" b="1" spc="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BACKGROUND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2D7C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rowSpan="2" gridSpan="2">
                  <a:txBody>
                    <a:bodyPr/>
                    <a:lstStyle/>
                    <a:p>
                      <a:pPr marL="71755" marR="1061720">
                        <a:lnSpc>
                          <a:spcPts val="2160"/>
                        </a:lnSpc>
                        <a:spcBef>
                          <a:spcPts val="345"/>
                        </a:spcBef>
                      </a:pP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</a:t>
                      </a:r>
                      <a:r>
                        <a:rPr sz="185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METHODS</a:t>
                      </a:r>
                      <a:r>
                        <a:rPr sz="185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85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ANALYTICAL APPROACH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2D7C3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</a:t>
                      </a:r>
                      <a:r>
                        <a:rPr sz="185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DISCUSSION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2D7C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011">
                <a:tc rowSpan="3" gridSpan="2">
                  <a:txBody>
                    <a:bodyPr/>
                    <a:lstStyle/>
                    <a:p>
                      <a:pPr marL="71755" marR="394335">
                        <a:lnSpc>
                          <a:spcPts val="1570"/>
                        </a:lnSpc>
                        <a:spcBef>
                          <a:spcPts val="490"/>
                        </a:spcBef>
                      </a:pP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State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problem and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why it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matters for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African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agriculture.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What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gap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or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policy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question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does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2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your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work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address?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(approx.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4–6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sentences.)</a:t>
                      </a:r>
                      <a:endParaRPr sz="1350" dirty="0">
                        <a:latin typeface="Arial"/>
                        <a:cs typeface="Arial"/>
                      </a:endParaRPr>
                    </a:p>
                    <a:p>
                      <a:pPr marL="71755" marR="153035">
                        <a:lnSpc>
                          <a:spcPts val="1570"/>
                        </a:lnSpc>
                        <a:spcBef>
                          <a:spcPts val="320"/>
                        </a:spcBef>
                      </a:pP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Add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1–2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key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statistics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or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motivating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fact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draw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the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reader 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in.</a:t>
                      </a:r>
                      <a:endParaRPr sz="1350" dirty="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815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2D7C3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rowSpan="2" gridSpan="2">
                  <a:txBody>
                    <a:bodyPr/>
                    <a:lstStyle/>
                    <a:p>
                      <a:pPr marL="71755" marR="615950">
                        <a:lnSpc>
                          <a:spcPts val="1570"/>
                        </a:lnSpc>
                        <a:spcBef>
                          <a:spcPts val="490"/>
                        </a:spcBef>
                      </a:pP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Interpret</a:t>
                      </a:r>
                      <a:r>
                        <a:rPr sz="1350" i="1" spc="-2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results.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How</a:t>
                      </a:r>
                      <a:r>
                        <a:rPr sz="1350" i="1" spc="-2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do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they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compare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2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with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existing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evidence?</a:t>
                      </a:r>
                      <a:r>
                        <a:rPr sz="1350" i="1" spc="-2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What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sz="1350" i="1" spc="-2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surprising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or</a:t>
                      </a:r>
                      <a:r>
                        <a:rPr sz="1350" i="1" spc="-2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novel?</a:t>
                      </a:r>
                      <a:endParaRPr sz="1350" dirty="0">
                        <a:latin typeface="Arial"/>
                        <a:cs typeface="Arial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Note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any limitations honestly and 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briefly.</a:t>
                      </a:r>
                      <a:endParaRPr sz="1350" dirty="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77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23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rowSpan="4" gridSpan="2">
                  <a:txBody>
                    <a:bodyPr/>
                    <a:lstStyle/>
                    <a:p>
                      <a:pPr marL="71755" marR="761365">
                        <a:lnSpc>
                          <a:spcPts val="1570"/>
                        </a:lnSpc>
                        <a:spcBef>
                          <a:spcPts val="490"/>
                        </a:spcBef>
                      </a:pP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Summarise</a:t>
                      </a:r>
                      <a:r>
                        <a:rPr sz="1350" i="1" spc="-3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your</a:t>
                      </a:r>
                      <a:r>
                        <a:rPr sz="1350" i="1" spc="-3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empirical</a:t>
                      </a:r>
                      <a:r>
                        <a:rPr sz="1350" i="1" spc="-3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strategy,</a:t>
                      </a:r>
                      <a:r>
                        <a:rPr sz="1350" i="1" spc="-3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model,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or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estimation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method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plain</a:t>
                      </a:r>
                      <a:r>
                        <a:rPr sz="1350" i="1" spc="-2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language.</a:t>
                      </a:r>
                      <a:endParaRPr sz="1350" dirty="0">
                        <a:latin typeface="Arial"/>
                        <a:cs typeface="Arial"/>
                      </a:endParaRPr>
                    </a:p>
                    <a:p>
                      <a:pPr marL="71755" marR="269240">
                        <a:lnSpc>
                          <a:spcPts val="1570"/>
                        </a:lnSpc>
                        <a:spcBef>
                          <a:spcPts val="320"/>
                        </a:spcBef>
                      </a:pP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State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main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equation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or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estimator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if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central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the 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work:</a:t>
                      </a:r>
                      <a:endParaRPr lang="en-US" sz="1350" i="1" spc="-10" dirty="0">
                        <a:solidFill>
                          <a:srgbClr val="898989"/>
                        </a:solidFill>
                        <a:latin typeface="Arial"/>
                        <a:cs typeface="Arial"/>
                      </a:endParaRPr>
                    </a:p>
                    <a:p>
                      <a:pPr marL="71755" marR="269240">
                        <a:lnSpc>
                          <a:spcPts val="1570"/>
                        </a:lnSpc>
                        <a:spcBef>
                          <a:spcPts val="320"/>
                        </a:spcBef>
                      </a:pPr>
                      <a:endParaRPr lang="en-US" sz="1350" i="1" spc="-10" dirty="0">
                        <a:solidFill>
                          <a:srgbClr val="898989"/>
                        </a:solidFill>
                        <a:latin typeface="Arial"/>
                        <a:cs typeface="Arial"/>
                      </a:endParaRPr>
                    </a:p>
                    <a:p>
                      <a:pPr marL="71755" marR="269240">
                        <a:lnSpc>
                          <a:spcPts val="1570"/>
                        </a:lnSpc>
                        <a:spcBef>
                          <a:spcPts val="320"/>
                        </a:spcBef>
                      </a:pPr>
                      <a:endParaRPr lang="en-US" sz="1350" i="1" spc="-10" dirty="0">
                        <a:solidFill>
                          <a:srgbClr val="898989"/>
                        </a:solidFill>
                        <a:latin typeface="Arial"/>
                        <a:cs typeface="Arial"/>
                      </a:endParaRPr>
                    </a:p>
                    <a:p>
                      <a:pPr marL="71755" marR="269240">
                        <a:lnSpc>
                          <a:spcPts val="1570"/>
                        </a:lnSpc>
                        <a:spcBef>
                          <a:spcPts val="320"/>
                        </a:spcBef>
                      </a:pPr>
                      <a:endParaRPr lang="en-US" sz="1350" i="1" spc="-10" dirty="0">
                        <a:solidFill>
                          <a:srgbClr val="898989"/>
                        </a:solidFill>
                        <a:latin typeface="Arial"/>
                        <a:cs typeface="Arial"/>
                      </a:endParaRPr>
                    </a:p>
                    <a:p>
                      <a:pPr marL="71755" marR="269240">
                        <a:lnSpc>
                          <a:spcPts val="1570"/>
                        </a:lnSpc>
                        <a:spcBef>
                          <a:spcPts val="320"/>
                        </a:spcBef>
                      </a:pPr>
                      <a:endParaRPr lang="en-US" sz="1350" i="1" spc="-10" dirty="0">
                        <a:solidFill>
                          <a:srgbClr val="898989"/>
                        </a:solidFill>
                        <a:latin typeface="Arial"/>
                        <a:cs typeface="Arial"/>
                      </a:endParaRPr>
                    </a:p>
                    <a:p>
                      <a:pPr marL="71755" marR="269240">
                        <a:lnSpc>
                          <a:spcPts val="1570"/>
                        </a:lnSpc>
                        <a:spcBef>
                          <a:spcPts val="320"/>
                        </a:spcBef>
                      </a:pPr>
                      <a:endParaRPr lang="en-US" sz="1350" i="1" spc="-10" dirty="0">
                        <a:solidFill>
                          <a:srgbClr val="898989"/>
                        </a:solidFill>
                        <a:latin typeface="Arial"/>
                        <a:cs typeface="Arial"/>
                      </a:endParaRPr>
                    </a:p>
                    <a:p>
                      <a:pPr marL="71755" marR="269240">
                        <a:lnSpc>
                          <a:spcPts val="1570"/>
                        </a:lnSpc>
                        <a:spcBef>
                          <a:spcPts val="320"/>
                        </a:spcBef>
                      </a:pPr>
                      <a:endParaRPr sz="1350" dirty="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23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5907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23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23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73"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2D7C31"/>
                      </a:solidFill>
                      <a:prstDash val="solid"/>
                    </a:lnR>
                    <a:lnT w="6350" cap="flat" cmpd="sng" algn="ctr">
                      <a:solidFill>
                        <a:srgbClr val="2D7C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23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934"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23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rowSpan="2" gridSpan="2">
                  <a:txBody>
                    <a:bodyPr/>
                    <a:lstStyle/>
                    <a:p>
                      <a:pPr marL="71755" marR="1020444">
                        <a:lnSpc>
                          <a:spcPts val="2160"/>
                        </a:lnSpc>
                        <a:spcBef>
                          <a:spcPts val="350"/>
                        </a:spcBef>
                      </a:pP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</a:t>
                      </a:r>
                      <a:r>
                        <a:rPr sz="1850" b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CONCLUSIONS</a:t>
                      </a:r>
                      <a:r>
                        <a:rPr sz="1850" b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&amp;</a:t>
                      </a:r>
                      <a:r>
                        <a:rPr sz="1850" b="1" spc="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POLICY IMPLICATIONS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2D7C3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425">
                <a:tc rowSpan="2" gridSpan="2">
                  <a:txBody>
                    <a:bodyPr/>
                    <a:lstStyle/>
                    <a:p>
                      <a:pPr marL="71755" marR="925830">
                        <a:lnSpc>
                          <a:spcPts val="2160"/>
                        </a:lnSpc>
                        <a:spcBef>
                          <a:spcPts val="350"/>
                        </a:spcBef>
                      </a:pP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2.</a:t>
                      </a:r>
                      <a:r>
                        <a:rPr sz="185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OBJECTIVES</a:t>
                      </a:r>
                      <a:r>
                        <a:rPr sz="185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85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RESEARCH QUESTIONS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2D7C3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2D7C3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5907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2D7C3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4" gridSpan="2"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State 2–3 clear 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take-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home 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messages.</a:t>
                      </a:r>
                      <a:endParaRPr sz="1350" dirty="0">
                        <a:latin typeface="Arial"/>
                        <a:cs typeface="Arial"/>
                      </a:endParaRPr>
                    </a:p>
                    <a:p>
                      <a:pPr marL="179070" indent="0">
                        <a:lnSpc>
                          <a:spcPct val="100000"/>
                        </a:lnSpc>
                        <a:spcBef>
                          <a:spcPts val="270"/>
                        </a:spcBef>
                        <a:buClr>
                          <a:srgbClr val="000000"/>
                        </a:buClr>
                        <a:buSzPct val="32142"/>
                        <a:buNone/>
                        <a:tabLst>
                          <a:tab pos="288925" algn="l"/>
                        </a:tabLst>
                      </a:pP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0165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7974">
                <a:tc rowSpan="5" gridSpan="2">
                  <a:txBody>
                    <a:bodyPr/>
                    <a:lstStyle/>
                    <a:p>
                      <a:pPr marL="71755" marR="844550">
                        <a:lnSpc>
                          <a:spcPts val="1570"/>
                        </a:lnSpc>
                        <a:spcBef>
                          <a:spcPts val="484"/>
                        </a:spcBef>
                      </a:pP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List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main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objective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specific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research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questions or 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hypotheses:</a:t>
                      </a:r>
                      <a:endParaRPr sz="1350" dirty="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5348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1594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</a:t>
                      </a:r>
                      <a:r>
                        <a:rPr sz="185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RESULTS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2D7C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8395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1594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rowSpan="2" gridSpan="2">
                  <a:txBody>
                    <a:bodyPr/>
                    <a:lstStyle/>
                    <a:p>
                      <a:pPr marL="71755" marR="423545">
                        <a:lnSpc>
                          <a:spcPts val="1570"/>
                        </a:lnSpc>
                        <a:spcBef>
                          <a:spcPts val="484"/>
                        </a:spcBef>
                      </a:pP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Lead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with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your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headline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finding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—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single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2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most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important</a:t>
                      </a:r>
                      <a:r>
                        <a:rPr sz="1350" i="1" spc="-4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result.</a:t>
                      </a:r>
                      <a:endParaRPr sz="1350" dirty="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0F7F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1903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1594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1594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0F7F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354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1594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 cap="flat" cmpd="sng" algn="ctr">
                      <a:solidFill>
                        <a:srgbClr val="2D7C3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solidFill>
                      <a:srgbClr val="F0F7F1"/>
                    </a:solidFill>
                  </a:tcPr>
                </a:tc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L="1158240">
                        <a:lnSpc>
                          <a:spcPct val="100000"/>
                        </a:lnSpc>
                      </a:pP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[</a:t>
                      </a:r>
                      <a:r>
                        <a:rPr sz="130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Insert</a:t>
                      </a:r>
                      <a:r>
                        <a:rPr sz="130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main</a:t>
                      </a:r>
                      <a:r>
                        <a:rPr sz="130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chart</a:t>
                      </a:r>
                      <a:r>
                        <a:rPr lang="en-GB" sz="130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lang="en-GB" sz="130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figure</a:t>
                      </a:r>
                      <a:r>
                        <a:rPr lang="en-GB" sz="130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300" i="1" spc="-5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9698">
                <a:tc rowSpan="3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2D7C31"/>
                      </a:solidFill>
                      <a:prstDash val="solid"/>
                    </a:lnR>
                    <a:lnT w="6350" cap="flat" cmpd="sng" algn="ctr">
                      <a:solidFill>
                        <a:srgbClr val="2D7C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74486"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8.</a:t>
                      </a:r>
                      <a:r>
                        <a:rPr sz="1850" b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SELECTED</a:t>
                      </a:r>
                      <a:r>
                        <a:rPr sz="1850" b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REFERENCES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2D7C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90095"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rowSpan="2" gridSpan="2">
                  <a:txBody>
                    <a:bodyPr/>
                    <a:lstStyle/>
                    <a:p>
                      <a:pPr marL="71755" marR="1421765">
                        <a:lnSpc>
                          <a:spcPct val="109800"/>
                        </a:lnSpc>
                        <a:spcBef>
                          <a:spcPts val="310"/>
                        </a:spcBef>
                      </a:pP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[</a:t>
                      </a:r>
                      <a:r>
                        <a:rPr sz="1050" i="1" spc="3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Author,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A.</a:t>
                      </a:r>
                      <a:r>
                        <a:rPr sz="1050" i="1" spc="3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(Year).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Title.</a:t>
                      </a:r>
                      <a:r>
                        <a:rPr sz="1050" i="1" spc="3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Journal,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vol(iss),</a:t>
                      </a:r>
                      <a:r>
                        <a:rPr sz="1050" i="1" spc="3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pp.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spc="-5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]</a:t>
                      </a:r>
                      <a:r>
                        <a:rPr sz="1050" i="1" spc="50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[</a:t>
                      </a:r>
                      <a:r>
                        <a:rPr sz="1050" i="1" spc="3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Author,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B.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(Year).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Title.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Publisher.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spc="-5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[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Keep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4–6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key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sources;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use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smaller</a:t>
                      </a:r>
                      <a:r>
                        <a:rPr sz="1050" i="1" spc="4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font.</a:t>
                      </a:r>
                      <a:r>
                        <a:rPr sz="105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i="1" spc="-5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65014">
                <a:tc gridSpan="2"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</a:t>
                      </a:r>
                      <a:r>
                        <a:rPr sz="185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DATA</a:t>
                      </a:r>
                      <a:r>
                        <a:rPr sz="185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&amp;</a:t>
                      </a:r>
                      <a:r>
                        <a:rPr sz="185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STUDY</a:t>
                      </a:r>
                      <a:r>
                        <a:rPr sz="185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AREA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2D7C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2D7C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937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985141">
                <a:tc rowSpan="2" gridSpan="2">
                  <a:txBody>
                    <a:bodyPr/>
                    <a:lstStyle/>
                    <a:p>
                      <a:pPr marL="71755" marR="145415">
                        <a:lnSpc>
                          <a:spcPts val="1570"/>
                        </a:lnSpc>
                        <a:spcBef>
                          <a:spcPts val="484"/>
                        </a:spcBef>
                      </a:pP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Describe</a:t>
                      </a:r>
                      <a:r>
                        <a:rPr sz="1350" i="1" spc="-3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data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source(s),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sample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size,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period,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and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geographic 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scope.</a:t>
                      </a:r>
                      <a:endParaRPr sz="1350" dirty="0">
                        <a:latin typeface="Arial"/>
                        <a:cs typeface="Arial"/>
                      </a:endParaRPr>
                    </a:p>
                    <a:p>
                      <a:pPr marL="71755" marR="335280">
                        <a:lnSpc>
                          <a:spcPts val="1570"/>
                        </a:lnSpc>
                        <a:spcBef>
                          <a:spcPts val="325"/>
                        </a:spcBef>
                      </a:pP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small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study-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map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can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go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here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—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replace</a:t>
                      </a:r>
                      <a:r>
                        <a:rPr sz="135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the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box 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below.</a:t>
                      </a:r>
                      <a:endParaRPr sz="1350" dirty="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0F7F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0225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1594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0F7F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rowSpan="2" gridSpan="2">
                  <a:txBody>
                    <a:bodyPr/>
                    <a:lstStyle/>
                    <a:p>
                      <a:pPr marL="71755" marR="1245235">
                        <a:lnSpc>
                          <a:spcPts val="2160"/>
                        </a:lnSpc>
                        <a:spcBef>
                          <a:spcPts val="350"/>
                        </a:spcBef>
                      </a:pPr>
                      <a:r>
                        <a:rPr sz="18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ACKNOWLEDGEMENTS</a:t>
                      </a:r>
                      <a:r>
                        <a:rPr sz="1850" b="1" spc="1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&amp; </a:t>
                      </a:r>
                      <a:r>
                        <a:rPr sz="18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CONTACT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2D7C3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545100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 cap="flat" cmpd="sng" algn="ctr">
                      <a:solidFill>
                        <a:srgbClr val="2D7C3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solidFill>
                      <a:srgbClr val="F0F7F1"/>
                    </a:solidFill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9055" algn="ctr">
                        <a:lnSpc>
                          <a:spcPct val="100000"/>
                        </a:lnSpc>
                      </a:pP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[</a:t>
                      </a:r>
                      <a:r>
                        <a:rPr sz="130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Insert</a:t>
                      </a:r>
                      <a:r>
                        <a:rPr sz="130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study-</a:t>
                      </a: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130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map</a:t>
                      </a:r>
                      <a:r>
                        <a:rPr sz="130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30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data</a:t>
                      </a:r>
                      <a:r>
                        <a:rPr sz="130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summary</a:t>
                      </a:r>
                      <a:r>
                        <a:rPr sz="1300" i="1" spc="-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spc="-5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2D7C3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0144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71755" marR="337185">
                        <a:lnSpc>
                          <a:spcPts val="1570"/>
                        </a:lnSpc>
                        <a:spcBef>
                          <a:spcPts val="484"/>
                        </a:spcBef>
                      </a:pP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[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Funders,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partners,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data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providers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you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wish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to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thank.</a:t>
                      </a:r>
                      <a:r>
                        <a:rPr sz="135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spc="-5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350">
                        <a:latin typeface="Arial"/>
                        <a:cs typeface="Arial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Scan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code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for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full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paper,</a:t>
                      </a:r>
                      <a:r>
                        <a:rPr sz="1350" i="1" spc="-1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data,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135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slides: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solidFill>
                      <a:srgbClr val="F0F7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2162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1350" b="1" dirty="0">
                          <a:solidFill>
                            <a:srgbClr val="393939"/>
                          </a:solidFill>
                          <a:latin typeface="Arial"/>
                          <a:cs typeface="Arial"/>
                        </a:rPr>
                        <a:t>[Presenting</a:t>
                      </a:r>
                      <a:r>
                        <a:rPr sz="1350" b="1" spc="-50" dirty="0">
                          <a:solidFill>
                            <a:srgbClr val="39393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b="1" spc="-10" dirty="0">
                          <a:solidFill>
                            <a:srgbClr val="393939"/>
                          </a:solidFill>
                          <a:latin typeface="Arial"/>
                          <a:cs typeface="Arial"/>
                        </a:rPr>
                        <a:t>Author]</a:t>
                      </a:r>
                      <a:endParaRPr sz="1350">
                        <a:latin typeface="Arial"/>
                        <a:cs typeface="Arial"/>
                      </a:endParaRPr>
                    </a:p>
                    <a:p>
                      <a:pPr marL="71755">
                        <a:lnSpc>
                          <a:spcPts val="1370"/>
                        </a:lnSpc>
                        <a:spcBef>
                          <a:spcPts val="60"/>
                        </a:spcBef>
                      </a:pPr>
                      <a:r>
                        <a:rPr sz="1200" spc="-10" dirty="0">
                          <a:solidFill>
                            <a:srgbClr val="898989"/>
                          </a:solidFill>
                          <a:latin typeface="Microsoft Sans Serif"/>
                          <a:cs typeface="Microsoft Sans Serif"/>
                        </a:rPr>
                        <a:t>[institution]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71755">
                        <a:lnSpc>
                          <a:spcPts val="1610"/>
                        </a:lnSpc>
                      </a:pPr>
                      <a:r>
                        <a:rPr sz="1400" spc="265" dirty="0">
                          <a:solidFill>
                            <a:srgbClr val="898989"/>
                          </a:solidFill>
                          <a:latin typeface="MingLiU_HKSCS-ExtB"/>
                          <a:cs typeface="MingLiU_HKSCS-ExtB"/>
                        </a:rPr>
                        <a:t>✉</a:t>
                      </a:r>
                      <a:r>
                        <a:rPr sz="1400" spc="-520" dirty="0">
                          <a:solidFill>
                            <a:srgbClr val="898989"/>
                          </a:solidFill>
                          <a:latin typeface="MingLiU_HKSCS-ExtB"/>
                          <a:cs typeface="MingLiU_HKSCS-ExtB"/>
                        </a:rPr>
                        <a:t> </a:t>
                      </a:r>
                      <a:r>
                        <a:rPr sz="1200" spc="-10" dirty="0">
                          <a:solidFill>
                            <a:srgbClr val="898989"/>
                          </a:solidFill>
                          <a:latin typeface="Microsoft Sans Serif"/>
                          <a:cs typeface="Microsoft Sans Serif"/>
                        </a:rPr>
                        <a:t>[email]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4769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82600">
                        <a:lnSpc>
                          <a:spcPct val="100000"/>
                        </a:lnSpc>
                      </a:pPr>
                      <a:r>
                        <a:rPr sz="10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[</a:t>
                      </a:r>
                      <a:r>
                        <a:rPr sz="1000" i="1" spc="4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QR</a:t>
                      </a:r>
                      <a:r>
                        <a:rPr sz="1000" i="1" spc="4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code</a:t>
                      </a:r>
                      <a:r>
                        <a:rPr sz="1000" i="1" spc="4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5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533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4769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2D7C31"/>
                      </a:solidFill>
                      <a:prstDash val="solid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9536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71755">
                        <a:lnSpc>
                          <a:spcPts val="1300"/>
                        </a:lnSpc>
                      </a:pP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Figure</a:t>
                      </a:r>
                      <a:r>
                        <a:rPr sz="110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1.</a:t>
                      </a:r>
                      <a:r>
                        <a:rPr sz="1100" i="1" spc="4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[</a:t>
                      </a:r>
                      <a:r>
                        <a:rPr sz="1100" i="1" spc="4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Caption:</a:t>
                      </a:r>
                      <a:r>
                        <a:rPr sz="1100" i="1" spc="4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what</a:t>
                      </a:r>
                      <a:r>
                        <a:rPr sz="110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100" i="1" spc="4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reader</a:t>
                      </a:r>
                      <a:r>
                        <a:rPr sz="1100" i="1" spc="4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should</a:t>
                      </a:r>
                      <a:r>
                        <a:rPr sz="1100" i="1" spc="4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take</a:t>
                      </a:r>
                      <a:r>
                        <a:rPr sz="110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away.</a:t>
                      </a:r>
                      <a:r>
                        <a:rPr sz="1100" i="1" spc="4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5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0F7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2D7C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2238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 cap="flat" cmpd="sng" algn="ctr">
                      <a:solidFill>
                        <a:srgbClr val="2D7C3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solidFill>
                      <a:srgbClr val="F0F7F1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8419" algn="ctr">
                        <a:lnSpc>
                          <a:spcPct val="100000"/>
                        </a:lnSpc>
                      </a:pP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[</a:t>
                      </a:r>
                      <a:r>
                        <a:rPr sz="1300" i="1" spc="-2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Insert</a:t>
                      </a:r>
                      <a:r>
                        <a:rPr sz="130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results</a:t>
                      </a:r>
                      <a:r>
                        <a:rPr sz="130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table</a:t>
                      </a:r>
                      <a:r>
                        <a:rPr sz="1300" i="1" spc="-1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spc="-5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878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2D7C31"/>
                      </a:solidFill>
                      <a:prstDash val="solid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131314"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2D7C31"/>
                      </a:solidFill>
                      <a:prstDash val="solid"/>
                    </a:lnR>
                    <a:lnT w="6350" cap="flat" cmpd="sng" algn="ctr">
                      <a:solidFill>
                        <a:srgbClr val="2D7C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solidFill>
                      <a:srgbClr val="F0F7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  <a:lnR w="6350">
                      <a:solidFill>
                        <a:srgbClr val="2D7C31"/>
                      </a:solidFill>
                      <a:prstDash val="lgDash"/>
                    </a:lnR>
                    <a:lnT w="6350">
                      <a:solidFill>
                        <a:srgbClr val="2D7C31"/>
                      </a:solidFill>
                      <a:prstDash val="lgDash"/>
                    </a:lnT>
                    <a:lnB w="6350">
                      <a:solidFill>
                        <a:srgbClr val="2D7C31"/>
                      </a:solidFill>
                      <a:prstDash val="lgDash"/>
                    </a:lnB>
                    <a:solidFill>
                      <a:srgbClr val="FFFFFF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310870"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2D7C31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71755">
                        <a:lnSpc>
                          <a:spcPts val="1300"/>
                        </a:lnSpc>
                      </a:pP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Table</a:t>
                      </a:r>
                      <a:r>
                        <a:rPr sz="1100" i="1" spc="3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1.</a:t>
                      </a:r>
                      <a:r>
                        <a:rPr sz="110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[</a:t>
                      </a:r>
                      <a:r>
                        <a:rPr sz="110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Caption.</a:t>
                      </a:r>
                      <a:r>
                        <a:rPr sz="1100" i="1" spc="35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50" dirty="0">
                          <a:solidFill>
                            <a:srgbClr val="898989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solid"/>
                    </a:lnL>
                    <a:lnR w="6350">
                      <a:solidFill>
                        <a:srgbClr val="2D7C31"/>
                      </a:solidFill>
                      <a:prstDash val="solid"/>
                    </a:lnR>
                    <a:lnB w="6350">
                      <a:solidFill>
                        <a:srgbClr val="2D7C31"/>
                      </a:solidFill>
                      <a:prstDash val="solid"/>
                    </a:lnB>
                    <a:solidFill>
                      <a:srgbClr val="F0F7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2D7C31"/>
                      </a:solidFill>
                      <a:prstDash val="lgDash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459177" y="19196050"/>
            <a:ext cx="13359130" cy="25776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3980" algn="ctr">
              <a:lnSpc>
                <a:spcPct val="100000"/>
              </a:lnSpc>
              <a:spcBef>
                <a:spcPts val="90"/>
              </a:spcBef>
            </a:pPr>
            <a:r>
              <a:rPr sz="1600" b="1" dirty="0">
                <a:solidFill>
                  <a:srgbClr val="1A5D1F"/>
                </a:solidFill>
                <a:latin typeface="Arial"/>
                <a:cs typeface="Arial"/>
              </a:rPr>
              <a:t>KEY</a:t>
            </a:r>
            <a:r>
              <a:rPr sz="1600" b="1" spc="-55" dirty="0">
                <a:solidFill>
                  <a:srgbClr val="1A5D1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A5D1F"/>
                </a:solidFill>
                <a:latin typeface="Arial"/>
                <a:cs typeface="Arial"/>
              </a:rPr>
              <a:t>TAKEAWAY:</a:t>
            </a:r>
            <a:r>
              <a:rPr sz="1600" b="1" spc="390" dirty="0">
                <a:solidFill>
                  <a:srgbClr val="1A5D1F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[</a:t>
            </a:r>
            <a:r>
              <a:rPr sz="1400" i="1" spc="-4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Sum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up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your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single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most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important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message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in</a:t>
            </a:r>
            <a:r>
              <a:rPr sz="1400" i="1" spc="-4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one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clear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sentence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a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393939"/>
                </a:solidFill>
                <a:latin typeface="Arial"/>
                <a:cs typeface="Arial"/>
              </a:rPr>
              <a:t>passer-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by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can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read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from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two</a:t>
            </a:r>
            <a:r>
              <a:rPr sz="1400" i="1" spc="-4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metres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393939"/>
                </a:solidFill>
                <a:latin typeface="Arial"/>
                <a:cs typeface="Arial"/>
              </a:rPr>
              <a:t>away.</a:t>
            </a:r>
            <a:r>
              <a:rPr sz="1400" i="1" spc="-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400" i="1" spc="-50" dirty="0">
                <a:solidFill>
                  <a:srgbClr val="393939"/>
                </a:solidFill>
                <a:latin typeface="Arial"/>
                <a:cs typeface="Arial"/>
              </a:rPr>
              <a:t>]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32334" y="19144628"/>
            <a:ext cx="13392150" cy="402590"/>
            <a:chOff x="422613" y="14992213"/>
            <a:chExt cx="13392150" cy="402590"/>
          </a:xfrm>
        </p:grpSpPr>
        <p:sp>
          <p:nvSpPr>
            <p:cNvPr id="11" name="object 11"/>
            <p:cNvSpPr/>
            <p:nvPr/>
          </p:nvSpPr>
          <p:spPr>
            <a:xfrm>
              <a:off x="422613" y="14995196"/>
              <a:ext cx="13392150" cy="396240"/>
            </a:xfrm>
            <a:custGeom>
              <a:avLst/>
              <a:gdLst/>
              <a:ahLst/>
              <a:cxnLst/>
              <a:rect l="l" t="t" r="r" b="b"/>
              <a:pathLst>
                <a:path w="13392150" h="396240">
                  <a:moveTo>
                    <a:pt x="0" y="0"/>
                  </a:moveTo>
                  <a:lnTo>
                    <a:pt x="13391523" y="0"/>
                  </a:lnTo>
                </a:path>
                <a:path w="13392150" h="396240">
                  <a:moveTo>
                    <a:pt x="0" y="396070"/>
                  </a:moveTo>
                  <a:lnTo>
                    <a:pt x="13391523" y="396070"/>
                  </a:lnTo>
                </a:path>
              </a:pathLst>
            </a:custGeom>
            <a:ln w="5964">
              <a:solidFill>
                <a:srgbClr val="E3A0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6034" y="14992213"/>
              <a:ext cx="0" cy="402590"/>
            </a:xfrm>
            <a:custGeom>
              <a:avLst/>
              <a:gdLst/>
              <a:ahLst/>
              <a:cxnLst/>
              <a:rect l="l" t="t" r="r" b="b"/>
              <a:pathLst>
                <a:path h="402590">
                  <a:moveTo>
                    <a:pt x="0" y="0"/>
                  </a:moveTo>
                  <a:lnTo>
                    <a:pt x="0" y="402035"/>
                  </a:lnTo>
                </a:path>
              </a:pathLst>
            </a:custGeom>
            <a:ln w="26842">
              <a:solidFill>
                <a:srgbClr val="2D7C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811154" y="14992213"/>
              <a:ext cx="0" cy="402590"/>
            </a:xfrm>
            <a:custGeom>
              <a:avLst/>
              <a:gdLst/>
              <a:ahLst/>
              <a:cxnLst/>
              <a:rect l="l" t="t" r="r" b="b"/>
              <a:pathLst>
                <a:path h="402590">
                  <a:moveTo>
                    <a:pt x="0" y="0"/>
                  </a:moveTo>
                  <a:lnTo>
                    <a:pt x="0" y="402035"/>
                  </a:lnTo>
                </a:path>
              </a:pathLst>
            </a:custGeom>
            <a:ln w="5964">
              <a:solidFill>
                <a:srgbClr val="E3A0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32633" y="19704732"/>
            <a:ext cx="13374369" cy="225703"/>
          </a:xfrm>
          <a:prstGeom prst="rect">
            <a:avLst/>
          </a:prstGeom>
          <a:solidFill>
            <a:srgbClr val="1A5D1F"/>
          </a:solidFill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  <a:tabLst>
                <a:tab pos="2757170" algn="l"/>
                <a:tab pos="2940685" algn="l"/>
                <a:tab pos="5076190" algn="l"/>
                <a:tab pos="5262880" algn="l"/>
                <a:tab pos="6736715" algn="l"/>
                <a:tab pos="6920230" algn="l"/>
              </a:tabLst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8th</a:t>
            </a: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ACAE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IFPRI-Africa</a:t>
            </a: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Conference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200" spc="-50" dirty="0">
                <a:solidFill>
                  <a:srgbClr val="D8E9D8"/>
                </a:solidFill>
                <a:latin typeface="Microsoft Sans Serif"/>
                <a:cs typeface="Microsoft Sans Serif"/>
              </a:rPr>
              <a:t>•</a:t>
            </a:r>
            <a:r>
              <a:rPr sz="1200" dirty="0">
                <a:solidFill>
                  <a:srgbClr val="D8E9D8"/>
                </a:solidFill>
                <a:latin typeface="Microsoft Sans Serif"/>
                <a:cs typeface="Microsoft Sans Serif"/>
              </a:rPr>
              <a:t>	Poster</a:t>
            </a:r>
            <a:r>
              <a:rPr sz="1200" spc="30" dirty="0">
                <a:solidFill>
                  <a:srgbClr val="D8E9D8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D8E9D8"/>
                </a:solidFill>
                <a:latin typeface="Microsoft Sans Serif"/>
                <a:cs typeface="Microsoft Sans Serif"/>
              </a:rPr>
              <a:t>Session,</a:t>
            </a:r>
            <a:r>
              <a:rPr sz="1200" spc="35" dirty="0">
                <a:solidFill>
                  <a:srgbClr val="D8E9D8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D8E9D8"/>
                </a:solidFill>
                <a:latin typeface="Microsoft Sans Serif"/>
                <a:cs typeface="Microsoft Sans Serif"/>
              </a:rPr>
              <a:t>Nairobi</a:t>
            </a:r>
            <a:r>
              <a:rPr sz="1200" spc="30" dirty="0">
                <a:solidFill>
                  <a:srgbClr val="D8E9D8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D8E9D8"/>
                </a:solidFill>
                <a:latin typeface="Microsoft Sans Serif"/>
                <a:cs typeface="Microsoft Sans Serif"/>
              </a:rPr>
              <a:t>2026</a:t>
            </a:r>
            <a:r>
              <a:rPr sz="1200" dirty="0">
                <a:solidFill>
                  <a:srgbClr val="D8E9D8"/>
                </a:solidFill>
                <a:latin typeface="Microsoft Sans Serif"/>
                <a:cs typeface="Microsoft Sans Serif"/>
              </a:rPr>
              <a:t>	</a:t>
            </a:r>
            <a:r>
              <a:rPr sz="1200" spc="-50" dirty="0">
                <a:solidFill>
                  <a:srgbClr val="D8E9D8"/>
                </a:solidFill>
                <a:latin typeface="Microsoft Sans Serif"/>
                <a:cs typeface="Microsoft Sans Serif"/>
              </a:rPr>
              <a:t>•</a:t>
            </a:r>
            <a:r>
              <a:rPr sz="1200" dirty="0">
                <a:solidFill>
                  <a:srgbClr val="D8E9D8"/>
                </a:solidFill>
                <a:latin typeface="Microsoft Sans Serif"/>
                <a:cs typeface="Microsoft Sans Serif"/>
              </a:rPr>
              <a:t>	</a:t>
            </a:r>
            <a:r>
              <a:rPr lang="en-US" sz="1200" dirty="0">
                <a:solidFill>
                  <a:srgbClr val="D8E9D8"/>
                </a:solidFill>
                <a:latin typeface="Microsoft Sans Serif"/>
                <a:cs typeface="Microsoft Sans Serif"/>
                <a:hlinkClick r:id="rId4"/>
              </a:rPr>
              <a:t>www.</a:t>
            </a:r>
            <a:r>
              <a:rPr sz="1200" b="1" dirty="0">
                <a:solidFill>
                  <a:srgbClr val="E3A01A"/>
                </a:solidFill>
                <a:latin typeface="Arial"/>
                <a:cs typeface="Arial"/>
                <a:hlinkClick r:id="rId4"/>
              </a:rPr>
              <a:t>aaae-</a:t>
            </a:r>
            <a:r>
              <a:rPr sz="1200" b="1" spc="-10" dirty="0">
                <a:solidFill>
                  <a:srgbClr val="E3A01A"/>
                </a:solidFill>
                <a:latin typeface="Arial"/>
                <a:cs typeface="Arial"/>
                <a:hlinkClick r:id="rId4"/>
              </a:rPr>
              <a:t>africa.events</a:t>
            </a:r>
            <a:r>
              <a:rPr lang="en-US" sz="1200" b="1" spc="-10" dirty="0">
                <a:solidFill>
                  <a:srgbClr val="E3A01A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E3A01A"/>
                </a:solidFill>
                <a:latin typeface="Arial"/>
                <a:cs typeface="Arial"/>
              </a:rPr>
              <a:t>	</a:t>
            </a:r>
            <a:r>
              <a:rPr lang="en-US" sz="1200" b="1" dirty="0">
                <a:solidFill>
                  <a:srgbClr val="E3A01A"/>
                </a:solidFill>
                <a:latin typeface="Arial"/>
                <a:cs typeface="Arial"/>
              </a:rPr>
              <a:t>       </a:t>
            </a:r>
            <a:r>
              <a:rPr sz="1200" spc="-50" dirty="0">
                <a:solidFill>
                  <a:srgbClr val="D8E9D8"/>
                </a:solidFill>
                <a:latin typeface="Microsoft Sans Serif"/>
                <a:cs typeface="Microsoft Sans Serif"/>
              </a:rPr>
              <a:t>•</a:t>
            </a:r>
            <a:r>
              <a:rPr sz="1200" dirty="0">
                <a:solidFill>
                  <a:srgbClr val="D8E9D8"/>
                </a:solidFill>
                <a:latin typeface="Microsoft Sans Serif"/>
                <a:cs typeface="Microsoft Sans Serif"/>
              </a:rPr>
              <a:t>	</a:t>
            </a:r>
            <a:r>
              <a:rPr lang="en-US" sz="1200" dirty="0">
                <a:solidFill>
                  <a:srgbClr val="D8E9D8"/>
                </a:solidFill>
                <a:latin typeface="Microsoft Sans Serif"/>
                <a:cs typeface="Microsoft Sans Serif"/>
                <a:hlinkClick r:id="rId5"/>
              </a:rPr>
              <a:t>www.</a:t>
            </a:r>
            <a:r>
              <a:rPr sz="1200" dirty="0">
                <a:solidFill>
                  <a:srgbClr val="D8E9D8"/>
                </a:solidFill>
                <a:latin typeface="Microsoft Sans Serif"/>
                <a:cs typeface="Microsoft Sans Serif"/>
                <a:hlinkClick r:id="rId5"/>
              </a:rPr>
              <a:t>aaae-</a:t>
            </a:r>
            <a:r>
              <a:rPr sz="1200" spc="-10" dirty="0">
                <a:solidFill>
                  <a:srgbClr val="D8E9D8"/>
                </a:solidFill>
                <a:latin typeface="Microsoft Sans Serif"/>
                <a:cs typeface="Microsoft Sans Serif"/>
                <a:hlinkClick r:id="rId5"/>
              </a:rPr>
              <a:t>africa.org</a:t>
            </a:r>
            <a:r>
              <a:rPr lang="en-US" sz="1200" spc="-10" dirty="0">
                <a:solidFill>
                  <a:srgbClr val="D8E9D8"/>
                </a:solidFill>
                <a:latin typeface="Microsoft Sans Serif"/>
                <a:cs typeface="Microsoft Sans Serif"/>
              </a:rPr>
              <a:t> 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22910" y="2813050"/>
            <a:ext cx="13374369" cy="18415"/>
          </a:xfrm>
          <a:custGeom>
            <a:avLst/>
            <a:gdLst/>
            <a:ahLst/>
            <a:cxnLst/>
            <a:rect l="l" t="t" r="r" b="b"/>
            <a:pathLst>
              <a:path w="13374369" h="18414">
                <a:moveTo>
                  <a:pt x="13374218" y="0"/>
                </a:moveTo>
                <a:lnTo>
                  <a:pt x="0" y="0"/>
                </a:lnTo>
                <a:lnTo>
                  <a:pt x="0" y="17894"/>
                </a:lnTo>
                <a:lnTo>
                  <a:pt x="13374218" y="17894"/>
                </a:lnTo>
                <a:lnTo>
                  <a:pt x="13374218" y="0"/>
                </a:lnTo>
                <a:close/>
              </a:path>
            </a:pathLst>
          </a:custGeom>
          <a:solidFill>
            <a:srgbClr val="E3A01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C9CF41E-D761-6EA0-D1FD-C49AF8CD85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34" y="200810"/>
            <a:ext cx="2286000" cy="23841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F4163F5-C396-DEAF-DD73-DEF0A09EAF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8"/>
          <a:stretch>
            <a:fillRect/>
          </a:stretch>
        </p:blipFill>
        <p:spPr>
          <a:xfrm>
            <a:off x="11074401" y="401507"/>
            <a:ext cx="2713566" cy="15938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8E9D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637</TotalTime>
  <Words>464</Words>
  <Application>Microsoft Office PowerPoint</Application>
  <PresentationFormat>Custom</PresentationFormat>
  <Paragraphs>83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MingLiU_HKSCS-ExtB</vt:lpstr>
      <vt:lpstr>Arial</vt:lpstr>
      <vt:lpstr>Calibri</vt:lpstr>
      <vt:lpstr>Microsoft Sans Serif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8th ACAE 2026 — A0 Poster Template</dc:title>
  <dc:creator>AAAE Secretariat / AFAMCO</dc:creator>
  <cp:lastModifiedBy>Jeffers Miruka</cp:lastModifiedBy>
  <cp:revision>5</cp:revision>
  <dcterms:created xsi:type="dcterms:W3CDTF">2026-08-20T08:29:42Z</dcterms:created>
  <dcterms:modified xsi:type="dcterms:W3CDTF">2026-09-03T14:26:35Z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2026-08-03T00:00:00Z</vt:filetime>
  </property>
  <property fmtid="{D5CDD505-2E9C-101B-9397-08002B2CF9AE}" pid="4" name="Creator">
    <vt:lpwstr>Writer</vt:lpwstr>
  </property>
  <property fmtid="{D5CDD505-2E9C-101B-9397-08002B2CF9AE}" pid="5" name="Producer">
    <vt:lpwstr>LibreOffice 24.2</vt:lpwstr>
  </property>
  <property fmtid="{D5CDD505-2E9C-101B-9397-08002B2CF9AE}" pid="6" name="LastSaved">
    <vt:filetime>2026-08-03T00:00:00Z</vt:filetime>
  </property>
</Properties>
</file>